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56" r:id="rId4"/>
    <p:sldId id="257" r:id="rId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59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EA5E0-BD7C-4E9E-AD93-EBD16B1C6858}" type="datetimeFigureOut">
              <a:rPr lang="ru-RU" smtClean="0"/>
              <a:t>18.02.2019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A5235-9918-48C0-AF55-FAF92D41957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08251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EA5E0-BD7C-4E9E-AD93-EBD16B1C6858}" type="datetimeFigureOut">
              <a:rPr lang="ru-RU" smtClean="0"/>
              <a:t>18.02.2019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A5235-9918-48C0-AF55-FAF92D41957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03161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EA5E0-BD7C-4E9E-AD93-EBD16B1C6858}" type="datetimeFigureOut">
              <a:rPr lang="ru-RU" smtClean="0"/>
              <a:t>18.02.2019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A5235-9918-48C0-AF55-FAF92D41957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67257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EA5E0-BD7C-4E9E-AD93-EBD16B1C6858}" type="datetimeFigureOut">
              <a:rPr lang="ru-RU" smtClean="0"/>
              <a:t>18.02.2019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A5235-9918-48C0-AF55-FAF92D41957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01030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EA5E0-BD7C-4E9E-AD93-EBD16B1C6858}" type="datetimeFigureOut">
              <a:rPr lang="ru-RU" smtClean="0"/>
              <a:t>18.02.2019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A5235-9918-48C0-AF55-FAF92D41957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61222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EA5E0-BD7C-4E9E-AD93-EBD16B1C6858}" type="datetimeFigureOut">
              <a:rPr lang="ru-RU" smtClean="0"/>
              <a:t>18.02.2019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A5235-9918-48C0-AF55-FAF92D41957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44829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EA5E0-BD7C-4E9E-AD93-EBD16B1C6858}" type="datetimeFigureOut">
              <a:rPr lang="ru-RU" smtClean="0"/>
              <a:t>18.02.2019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A5235-9918-48C0-AF55-FAF92D41957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60083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EA5E0-BD7C-4E9E-AD93-EBD16B1C6858}" type="datetimeFigureOut">
              <a:rPr lang="ru-RU" smtClean="0"/>
              <a:t>18.02.2019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A5235-9918-48C0-AF55-FAF92D41957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365888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EA5E0-BD7C-4E9E-AD93-EBD16B1C6858}" type="datetimeFigureOut">
              <a:rPr lang="ru-RU" smtClean="0"/>
              <a:t>18.02.2019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A5235-9918-48C0-AF55-FAF92D41957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11870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EA5E0-BD7C-4E9E-AD93-EBD16B1C6858}" type="datetimeFigureOut">
              <a:rPr lang="ru-RU" smtClean="0"/>
              <a:t>18.02.2019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A5235-9918-48C0-AF55-FAF92D41957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82041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EA5E0-BD7C-4E9E-AD93-EBD16B1C6858}" type="datetimeFigureOut">
              <a:rPr lang="ru-RU" smtClean="0"/>
              <a:t>18.02.2019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A5235-9918-48C0-AF55-FAF92D41957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03492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AEA5E0-BD7C-4E9E-AD93-EBD16B1C6858}" type="datetimeFigureOut">
              <a:rPr lang="ru-RU" smtClean="0"/>
              <a:t>18.02.2019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2A5235-9918-48C0-AF55-FAF92D41957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51867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Выбор дат экзаменов основного периода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088916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Новое в Порядке ГИА -9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п.14 Порядка - изменения возможны только решением ГЭК</a:t>
            </a:r>
          </a:p>
          <a:p>
            <a:endParaRPr lang="ru-RU" dirty="0" smtClean="0"/>
          </a:p>
          <a:p>
            <a:endParaRPr lang="ru-RU" dirty="0" smtClean="0"/>
          </a:p>
          <a:p>
            <a:r>
              <a:rPr lang="ru-RU" dirty="0" smtClean="0"/>
              <a:t>Изменение </a:t>
            </a:r>
            <a:r>
              <a:rPr lang="ru-RU" b="1" dirty="0" smtClean="0">
                <a:solidFill>
                  <a:srgbClr val="FF0000"/>
                </a:solidFill>
              </a:rPr>
              <a:t>срока</a:t>
            </a:r>
            <a:r>
              <a:rPr lang="ru-RU" dirty="0" smtClean="0"/>
              <a:t>, перечня предметов, формы ГИА</a:t>
            </a:r>
          </a:p>
          <a:p>
            <a:r>
              <a:rPr lang="ru-RU" dirty="0" smtClean="0"/>
              <a:t>Уважительная причина</a:t>
            </a:r>
          </a:p>
          <a:p>
            <a:r>
              <a:rPr lang="ru-RU" dirty="0" smtClean="0"/>
              <a:t>Не позднее 2-х недель до соответствующего экзамена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851248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58281"/>
          </a:xfrm>
        </p:spPr>
        <p:txBody>
          <a:bodyPr/>
          <a:lstStyle/>
          <a:p>
            <a:r>
              <a:rPr lang="ru-RU" dirty="0" smtClean="0"/>
              <a:t>Основные дни основного периода</a:t>
            </a:r>
            <a:endParaRPr lang="ru-RU" dirty="0"/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36210707"/>
              </p:ext>
            </p:extLst>
          </p:nvPr>
        </p:nvGraphicFramePr>
        <p:xfrm>
          <a:off x="504497" y="1123407"/>
          <a:ext cx="11335406" cy="5277392"/>
        </p:xfrm>
        <a:graphic>
          <a:graphicData uri="http://schemas.openxmlformats.org/drawingml/2006/table">
            <a:tbl>
              <a:tblPr/>
              <a:tblGrid>
                <a:gridCol w="2250680"/>
                <a:gridCol w="9084726"/>
              </a:tblGrid>
              <a:tr h="637280">
                <a:tc>
                  <a:txBody>
                    <a:bodyPr/>
                    <a:lstStyle/>
                    <a:p>
                      <a:pPr algn="l" fontAlgn="t"/>
                      <a:r>
                        <a:rPr lang="ru-RU" sz="2800" dirty="0">
                          <a:effectLst/>
                        </a:rPr>
                        <a:t>24 мая (</a:t>
                      </a:r>
                      <a:r>
                        <a:rPr lang="ru-RU" sz="2800" dirty="0" err="1">
                          <a:effectLst/>
                        </a:rPr>
                        <a:t>пт</a:t>
                      </a:r>
                      <a:r>
                        <a:rPr lang="ru-RU" sz="2800" dirty="0">
                          <a:effectLst/>
                        </a:rPr>
                        <a:t>)</a:t>
                      </a:r>
                    </a:p>
                  </a:txBody>
                  <a:tcPr marL="51466" marR="51466" marT="43340" marB="43340">
                    <a:lnL w="9525" cap="flat" cmpd="sng" algn="ctr">
                      <a:solidFill>
                        <a:srgbClr val="A9ABA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9ABA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9ABA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9ABA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2800" b="1" dirty="0">
                          <a:effectLst/>
                        </a:rPr>
                        <a:t>иностранные языки</a:t>
                      </a:r>
                    </a:p>
                  </a:txBody>
                  <a:tcPr marL="51466" marR="51466" marT="43340" marB="43340">
                    <a:lnL w="9525" cap="flat" cmpd="sng" algn="ctr">
                      <a:solidFill>
                        <a:srgbClr val="A9ABA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9ABA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9ABA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9ABA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637280">
                <a:tc>
                  <a:txBody>
                    <a:bodyPr/>
                    <a:lstStyle/>
                    <a:p>
                      <a:pPr algn="l" fontAlgn="t"/>
                      <a:r>
                        <a:rPr lang="ru-RU" sz="2800" dirty="0">
                          <a:effectLst/>
                        </a:rPr>
                        <a:t>25 мая (</a:t>
                      </a:r>
                      <a:r>
                        <a:rPr lang="ru-RU" sz="2800" dirty="0" err="1">
                          <a:effectLst/>
                        </a:rPr>
                        <a:t>сб</a:t>
                      </a:r>
                      <a:r>
                        <a:rPr lang="ru-RU" sz="2800" dirty="0">
                          <a:effectLst/>
                        </a:rPr>
                        <a:t>)</a:t>
                      </a:r>
                    </a:p>
                  </a:txBody>
                  <a:tcPr marL="51466" marR="51466" marT="43340" marB="43340">
                    <a:lnL w="9525" cap="flat" cmpd="sng" algn="ctr">
                      <a:solidFill>
                        <a:srgbClr val="A9ABA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9ABA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9ABA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9ABA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2800" dirty="0">
                          <a:effectLst/>
                        </a:rPr>
                        <a:t>иностранные языки</a:t>
                      </a:r>
                    </a:p>
                  </a:txBody>
                  <a:tcPr marL="51466" marR="51466" marT="43340" marB="43340">
                    <a:lnL w="9525" cap="flat" cmpd="sng" algn="ctr">
                      <a:solidFill>
                        <a:srgbClr val="A9ABA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9ABA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9ABA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9ABA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</a:tr>
              <a:tr h="637280">
                <a:tc>
                  <a:txBody>
                    <a:bodyPr/>
                    <a:lstStyle/>
                    <a:p>
                      <a:pPr algn="l" fontAlgn="t"/>
                      <a:r>
                        <a:rPr lang="ru-RU" sz="2800">
                          <a:effectLst/>
                        </a:rPr>
                        <a:t>28 мая (вт)</a:t>
                      </a:r>
                    </a:p>
                  </a:txBody>
                  <a:tcPr marL="51466" marR="51466" marT="43340" marB="43340">
                    <a:lnL w="9525" cap="flat" cmpd="sng" algn="ctr">
                      <a:solidFill>
                        <a:srgbClr val="A9ABA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9ABA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9ABA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9ABA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2800" dirty="0">
                          <a:effectLst/>
                        </a:rPr>
                        <a:t>русский язык</a:t>
                      </a:r>
                    </a:p>
                  </a:txBody>
                  <a:tcPr marL="51466" marR="51466" marT="43340" marB="43340">
                    <a:lnL w="9525" cap="flat" cmpd="sng" algn="ctr">
                      <a:solidFill>
                        <a:srgbClr val="A9ABA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9ABA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9ABA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9ABA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637280">
                <a:tc>
                  <a:txBody>
                    <a:bodyPr/>
                    <a:lstStyle/>
                    <a:p>
                      <a:pPr algn="l" fontAlgn="t"/>
                      <a:r>
                        <a:rPr lang="ru-RU" sz="2800">
                          <a:effectLst/>
                        </a:rPr>
                        <a:t>30 мая (чт)</a:t>
                      </a:r>
                    </a:p>
                  </a:txBody>
                  <a:tcPr marL="51466" marR="51466" marT="43340" marB="43340">
                    <a:lnL w="9525" cap="flat" cmpd="sng" algn="ctr">
                      <a:solidFill>
                        <a:srgbClr val="A9ABA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9ABA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9ABA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9ABA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2800" b="1" dirty="0">
                          <a:effectLst/>
                        </a:rPr>
                        <a:t>обществознание</a:t>
                      </a:r>
                    </a:p>
                  </a:txBody>
                  <a:tcPr marL="51466" marR="51466" marT="43340" marB="43340">
                    <a:lnL w="9525" cap="flat" cmpd="sng" algn="ctr">
                      <a:solidFill>
                        <a:srgbClr val="A9ABA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9ABA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9ABA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9ABA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</a:tr>
              <a:tr h="746471">
                <a:tc>
                  <a:txBody>
                    <a:bodyPr/>
                    <a:lstStyle/>
                    <a:p>
                      <a:pPr algn="l" fontAlgn="t"/>
                      <a:r>
                        <a:rPr lang="ru-RU" sz="2800">
                          <a:effectLst/>
                        </a:rPr>
                        <a:t>4 июня (вт)</a:t>
                      </a:r>
                    </a:p>
                  </a:txBody>
                  <a:tcPr marL="51466" marR="51466" marT="43340" marB="43340">
                    <a:lnL w="9525" cap="flat" cmpd="sng" algn="ctr">
                      <a:solidFill>
                        <a:srgbClr val="A9ABA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9ABA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9ABA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9ABA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2800" strike="sngStrike" dirty="0">
                          <a:effectLst/>
                        </a:rPr>
                        <a:t>обществознание</a:t>
                      </a:r>
                      <a:r>
                        <a:rPr lang="ru-RU" sz="2800" dirty="0">
                          <a:effectLst/>
                        </a:rPr>
                        <a:t>, </a:t>
                      </a:r>
                      <a:r>
                        <a:rPr lang="ru-RU" sz="2800" dirty="0">
                          <a:solidFill>
                            <a:srgbClr val="FF0000"/>
                          </a:solidFill>
                          <a:effectLst/>
                        </a:rPr>
                        <a:t>информатика и ИКТ</a:t>
                      </a:r>
                      <a:r>
                        <a:rPr lang="ru-RU" sz="2800" dirty="0">
                          <a:effectLst/>
                        </a:rPr>
                        <a:t>, </a:t>
                      </a:r>
                      <a:r>
                        <a:rPr lang="ru-RU" sz="2800" b="1" dirty="0">
                          <a:effectLst/>
                        </a:rPr>
                        <a:t>география</a:t>
                      </a:r>
                      <a:r>
                        <a:rPr lang="ru-RU" sz="2800" dirty="0">
                          <a:effectLst/>
                        </a:rPr>
                        <a:t>, химия</a:t>
                      </a:r>
                    </a:p>
                  </a:txBody>
                  <a:tcPr marL="51466" marR="51466" marT="43340" marB="43340">
                    <a:lnL w="9525" cap="flat" cmpd="sng" algn="ctr">
                      <a:solidFill>
                        <a:srgbClr val="A9ABA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9ABA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9ABA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9ABA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637280">
                <a:tc>
                  <a:txBody>
                    <a:bodyPr/>
                    <a:lstStyle/>
                    <a:p>
                      <a:pPr algn="l" fontAlgn="t"/>
                      <a:r>
                        <a:rPr lang="ru-RU" sz="2800">
                          <a:effectLst/>
                        </a:rPr>
                        <a:t>6 июня (чт)</a:t>
                      </a:r>
                    </a:p>
                  </a:txBody>
                  <a:tcPr marL="51466" marR="51466" marT="43340" marB="43340">
                    <a:lnL w="9525" cap="flat" cmpd="sng" algn="ctr">
                      <a:solidFill>
                        <a:srgbClr val="A9ABA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9ABA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9ABA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9ABA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2800" dirty="0">
                          <a:effectLst/>
                        </a:rPr>
                        <a:t>математика</a:t>
                      </a:r>
                    </a:p>
                  </a:txBody>
                  <a:tcPr marL="51466" marR="51466" marT="43340" marB="43340">
                    <a:lnL w="9525" cap="flat" cmpd="sng" algn="ctr">
                      <a:solidFill>
                        <a:srgbClr val="A9ABA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9ABA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9ABA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9ABA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</a:tr>
              <a:tr h="707241">
                <a:tc>
                  <a:txBody>
                    <a:bodyPr/>
                    <a:lstStyle/>
                    <a:p>
                      <a:pPr algn="l" fontAlgn="t"/>
                      <a:r>
                        <a:rPr lang="ru-RU" sz="2800">
                          <a:effectLst/>
                        </a:rPr>
                        <a:t>11 июня (вт)</a:t>
                      </a:r>
                    </a:p>
                  </a:txBody>
                  <a:tcPr marL="51466" marR="51466" marT="43340" marB="43340">
                    <a:lnL w="9525" cap="flat" cmpd="sng" algn="ctr">
                      <a:solidFill>
                        <a:srgbClr val="A9ABA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9ABA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9ABA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9ABA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2800" dirty="0">
                          <a:effectLst/>
                        </a:rPr>
                        <a:t>литература, </a:t>
                      </a:r>
                      <a:r>
                        <a:rPr lang="ru-RU" sz="2800" dirty="0">
                          <a:solidFill>
                            <a:srgbClr val="FF0000"/>
                          </a:solidFill>
                          <a:effectLst/>
                        </a:rPr>
                        <a:t>физика</a:t>
                      </a:r>
                      <a:r>
                        <a:rPr lang="ru-RU" sz="2800" dirty="0">
                          <a:effectLst/>
                        </a:rPr>
                        <a:t>, </a:t>
                      </a:r>
                      <a:r>
                        <a:rPr lang="ru-RU" sz="2800" dirty="0">
                          <a:solidFill>
                            <a:srgbClr val="FF0000"/>
                          </a:solidFill>
                          <a:effectLst/>
                        </a:rPr>
                        <a:t>информатика и ИКТ</a:t>
                      </a:r>
                      <a:r>
                        <a:rPr lang="ru-RU" sz="2800" dirty="0">
                          <a:effectLst/>
                        </a:rPr>
                        <a:t>, биология</a:t>
                      </a:r>
                    </a:p>
                  </a:txBody>
                  <a:tcPr marL="51466" marR="51466" marT="43340" marB="43340">
                    <a:lnL w="9525" cap="flat" cmpd="sng" algn="ctr">
                      <a:solidFill>
                        <a:srgbClr val="A9ABA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9ABA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9ABA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9ABA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637280">
                <a:tc>
                  <a:txBody>
                    <a:bodyPr/>
                    <a:lstStyle/>
                    <a:p>
                      <a:pPr algn="l" fontAlgn="t"/>
                      <a:r>
                        <a:rPr lang="ru-RU" sz="2800">
                          <a:effectLst/>
                        </a:rPr>
                        <a:t>14 июня (пт)</a:t>
                      </a:r>
                    </a:p>
                  </a:txBody>
                  <a:tcPr marL="51466" marR="51466" marT="43340" marB="43340">
                    <a:lnL w="9525" cap="flat" cmpd="sng" algn="ctr">
                      <a:solidFill>
                        <a:srgbClr val="A9ABA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9ABA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9ABA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9ABA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2800" dirty="0">
                          <a:effectLst/>
                        </a:rPr>
                        <a:t>история, </a:t>
                      </a:r>
                      <a:r>
                        <a:rPr lang="ru-RU" sz="2800" dirty="0">
                          <a:solidFill>
                            <a:srgbClr val="FF0000"/>
                          </a:solidFill>
                          <a:effectLst/>
                        </a:rPr>
                        <a:t>физика</a:t>
                      </a:r>
                      <a:r>
                        <a:rPr lang="ru-RU" sz="2800" dirty="0">
                          <a:effectLst/>
                        </a:rPr>
                        <a:t>, география</a:t>
                      </a:r>
                    </a:p>
                  </a:txBody>
                  <a:tcPr marL="51466" marR="51466" marT="43340" marB="43340">
                    <a:lnL w="9525" cap="flat" cmpd="sng" algn="ctr">
                      <a:solidFill>
                        <a:srgbClr val="A9ABA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9ABA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9ABA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9ABA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802633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252248"/>
            <a:ext cx="10515600" cy="930166"/>
          </a:xfrm>
        </p:spPr>
        <p:txBody>
          <a:bodyPr/>
          <a:lstStyle/>
          <a:p>
            <a:r>
              <a:rPr lang="ru-RU" dirty="0" smtClean="0"/>
              <a:t>Резервные дни основного периода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Объект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76550845"/>
              </p:ext>
            </p:extLst>
          </p:nvPr>
        </p:nvGraphicFramePr>
        <p:xfrm>
          <a:off x="567559" y="1308541"/>
          <a:ext cx="11114689" cy="5123789"/>
        </p:xfrm>
        <a:graphic>
          <a:graphicData uri="http://schemas.openxmlformats.org/drawingml/2006/table">
            <a:tbl>
              <a:tblPr/>
              <a:tblGrid>
                <a:gridCol w="2767930"/>
                <a:gridCol w="8346759"/>
              </a:tblGrid>
              <a:tr h="573864">
                <a:tc>
                  <a:txBody>
                    <a:bodyPr/>
                    <a:lstStyle/>
                    <a:p>
                      <a:pPr algn="l" fontAlgn="t"/>
                      <a:r>
                        <a:rPr lang="ru-RU" sz="2400" dirty="0">
                          <a:effectLst/>
                        </a:rPr>
                        <a:t>25 июня (</a:t>
                      </a:r>
                      <a:r>
                        <a:rPr lang="ru-RU" sz="2400" dirty="0" err="1">
                          <a:effectLst/>
                        </a:rPr>
                        <a:t>вт</a:t>
                      </a:r>
                      <a:r>
                        <a:rPr lang="ru-RU" sz="2400" dirty="0">
                          <a:effectLst/>
                        </a:rPr>
                        <a:t>)</a:t>
                      </a:r>
                    </a:p>
                  </a:txBody>
                  <a:tcPr marL="51466" marR="51466" marT="43340" marB="43340">
                    <a:lnL w="9525" cap="flat" cmpd="sng" algn="ctr">
                      <a:solidFill>
                        <a:srgbClr val="A9ABA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9ABA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9ABA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9ABA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2400" i="1" dirty="0">
                          <a:effectLst/>
                        </a:rPr>
                        <a:t>резерв: русский язык</a:t>
                      </a:r>
                      <a:endParaRPr lang="ru-RU" sz="2400" dirty="0">
                        <a:effectLst/>
                      </a:endParaRPr>
                    </a:p>
                  </a:txBody>
                  <a:tcPr marL="51466" marR="51466" marT="43340" marB="43340">
                    <a:lnL w="9525" cap="flat" cmpd="sng" algn="ctr">
                      <a:solidFill>
                        <a:srgbClr val="A9ABA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9ABA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9ABA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9ABA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127234">
                <a:tc>
                  <a:txBody>
                    <a:bodyPr/>
                    <a:lstStyle/>
                    <a:p>
                      <a:pPr algn="l" fontAlgn="t"/>
                      <a:r>
                        <a:rPr lang="ru-RU" sz="2400" dirty="0">
                          <a:effectLst/>
                        </a:rPr>
                        <a:t>26 июня (ср)</a:t>
                      </a:r>
                    </a:p>
                  </a:txBody>
                  <a:tcPr marL="51466" marR="51466" marT="43340" marB="43340">
                    <a:lnL w="9525" cap="flat" cmpd="sng" algn="ctr">
                      <a:solidFill>
                        <a:srgbClr val="A9ABA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9ABA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9ABA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9ABA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2400" i="1" dirty="0">
                          <a:effectLst/>
                        </a:rPr>
                        <a:t>Резерв: обществознание, физика, информатика и ИКТ, биология</a:t>
                      </a:r>
                      <a:endParaRPr lang="ru-RU" sz="2400" dirty="0">
                        <a:effectLst/>
                      </a:endParaRPr>
                    </a:p>
                  </a:txBody>
                  <a:tcPr marL="51466" marR="51466" marT="43340" marB="43340">
                    <a:lnL w="9525" cap="flat" cmpd="sng" algn="ctr">
                      <a:solidFill>
                        <a:srgbClr val="A9ABA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9ABA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9ABA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9ABA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</a:tr>
              <a:tr h="573864">
                <a:tc>
                  <a:txBody>
                    <a:bodyPr/>
                    <a:lstStyle/>
                    <a:p>
                      <a:pPr algn="l" fontAlgn="t"/>
                      <a:r>
                        <a:rPr lang="ru-RU" sz="2400" dirty="0">
                          <a:effectLst/>
                        </a:rPr>
                        <a:t>27 июня (</a:t>
                      </a:r>
                      <a:r>
                        <a:rPr lang="ru-RU" sz="2400" dirty="0" err="1">
                          <a:effectLst/>
                        </a:rPr>
                        <a:t>чт</a:t>
                      </a:r>
                      <a:r>
                        <a:rPr lang="ru-RU" sz="2400" dirty="0">
                          <a:effectLst/>
                        </a:rPr>
                        <a:t>)</a:t>
                      </a:r>
                    </a:p>
                  </a:txBody>
                  <a:tcPr marL="51466" marR="51466" marT="43340" marB="43340">
                    <a:lnL w="9525" cap="flat" cmpd="sng" algn="ctr">
                      <a:solidFill>
                        <a:srgbClr val="A9ABA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9ABA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9ABA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9ABA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2400" i="1" dirty="0">
                          <a:effectLst/>
                        </a:rPr>
                        <a:t>Резерв: математика</a:t>
                      </a:r>
                      <a:endParaRPr lang="ru-RU" sz="2400" dirty="0">
                        <a:effectLst/>
                      </a:endParaRPr>
                    </a:p>
                  </a:txBody>
                  <a:tcPr marL="51466" marR="51466" marT="43340" marB="43340">
                    <a:lnL w="9525" cap="flat" cmpd="sng" algn="ctr">
                      <a:solidFill>
                        <a:srgbClr val="A9ABA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9ABA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9ABA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9ABA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942778">
                <a:tc>
                  <a:txBody>
                    <a:bodyPr/>
                    <a:lstStyle/>
                    <a:p>
                      <a:pPr algn="l" fontAlgn="t"/>
                      <a:r>
                        <a:rPr lang="ru-RU" sz="2400" dirty="0">
                          <a:effectLst/>
                        </a:rPr>
                        <a:t>28 июня (</a:t>
                      </a:r>
                      <a:r>
                        <a:rPr lang="ru-RU" sz="2400" dirty="0" err="1">
                          <a:effectLst/>
                        </a:rPr>
                        <a:t>пт</a:t>
                      </a:r>
                      <a:r>
                        <a:rPr lang="ru-RU" sz="2400" dirty="0">
                          <a:effectLst/>
                        </a:rPr>
                        <a:t>)</a:t>
                      </a:r>
                    </a:p>
                  </a:txBody>
                  <a:tcPr marL="51466" marR="51466" marT="43340" marB="43340">
                    <a:lnL w="9525" cap="flat" cmpd="sng" algn="ctr">
                      <a:solidFill>
                        <a:srgbClr val="A9ABA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9ABA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9ABA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9ABA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DAD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2400" i="1" dirty="0">
                          <a:effectLst/>
                        </a:rPr>
                        <a:t>Резерв: география, история, химия, литература</a:t>
                      </a:r>
                      <a:endParaRPr lang="ru-RU" sz="2400" dirty="0">
                        <a:effectLst/>
                      </a:endParaRPr>
                    </a:p>
                  </a:txBody>
                  <a:tcPr marL="51466" marR="51466" marT="43340" marB="43340">
                    <a:lnL w="9525" cap="flat" cmpd="sng" algn="ctr">
                      <a:solidFill>
                        <a:srgbClr val="A9ABA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9ABA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9ABA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9ABA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DADA"/>
                    </a:solidFill>
                  </a:tcPr>
                </a:tc>
              </a:tr>
              <a:tr h="758321">
                <a:tc>
                  <a:txBody>
                    <a:bodyPr/>
                    <a:lstStyle/>
                    <a:p>
                      <a:pPr algn="l" fontAlgn="t"/>
                      <a:r>
                        <a:rPr lang="ru-RU" sz="2400">
                          <a:effectLst/>
                        </a:rPr>
                        <a:t>29 июня (сб)</a:t>
                      </a:r>
                    </a:p>
                  </a:txBody>
                  <a:tcPr marL="51466" marR="51466" marT="43340" marB="43340">
                    <a:lnL w="9525" cap="flat" cmpd="sng" algn="ctr">
                      <a:solidFill>
                        <a:srgbClr val="A9ABA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9ABA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9ABA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9ABA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2400" i="1" dirty="0">
                          <a:effectLst/>
                        </a:rPr>
                        <a:t>Резерв: иностранные языки</a:t>
                      </a:r>
                      <a:endParaRPr lang="ru-RU" sz="2400" dirty="0">
                        <a:effectLst/>
                      </a:endParaRPr>
                    </a:p>
                  </a:txBody>
                  <a:tcPr marL="51466" marR="51466" marT="43340" marB="43340">
                    <a:lnL w="9525" cap="flat" cmpd="sng" algn="ctr">
                      <a:solidFill>
                        <a:srgbClr val="A9ABA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9ABA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9ABA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9ABA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73864">
                <a:tc>
                  <a:txBody>
                    <a:bodyPr/>
                    <a:lstStyle/>
                    <a:p>
                      <a:pPr algn="l" fontAlgn="t"/>
                      <a:r>
                        <a:rPr lang="ru-RU" sz="2400">
                          <a:effectLst/>
                        </a:rPr>
                        <a:t>1 июля (пн)</a:t>
                      </a:r>
                    </a:p>
                  </a:txBody>
                  <a:tcPr marL="51466" marR="51466" marT="43340" marB="43340">
                    <a:lnL w="9525" cap="flat" cmpd="sng" algn="ctr">
                      <a:solidFill>
                        <a:srgbClr val="A9ABA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9ABA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9ABA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9ABA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2400" i="1" dirty="0">
                          <a:effectLst/>
                        </a:rPr>
                        <a:t>Резерв: по всем предметам</a:t>
                      </a:r>
                      <a:endParaRPr lang="ru-RU" sz="2400" dirty="0">
                        <a:effectLst/>
                      </a:endParaRPr>
                    </a:p>
                  </a:txBody>
                  <a:tcPr marL="51466" marR="51466" marT="43340" marB="43340">
                    <a:lnL w="9525" cap="flat" cmpd="sng" algn="ctr">
                      <a:solidFill>
                        <a:srgbClr val="A9ABA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9ABA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9ABA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9ABA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</a:tr>
              <a:tr h="573864">
                <a:tc>
                  <a:txBody>
                    <a:bodyPr/>
                    <a:lstStyle/>
                    <a:p>
                      <a:pPr algn="l" fontAlgn="t"/>
                      <a:r>
                        <a:rPr lang="ru-RU" sz="2400">
                          <a:effectLst/>
                        </a:rPr>
                        <a:t>2 июля (вт)</a:t>
                      </a:r>
                    </a:p>
                  </a:txBody>
                  <a:tcPr marL="51466" marR="51466" marT="43340" marB="43340">
                    <a:lnL w="9525" cap="flat" cmpd="sng" algn="ctr">
                      <a:solidFill>
                        <a:srgbClr val="A9ABA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9ABA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9ABA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9ABA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2400" i="1" dirty="0">
                          <a:effectLst/>
                        </a:rPr>
                        <a:t>Резерв: по всем предметам</a:t>
                      </a:r>
                      <a:endParaRPr lang="ru-RU" sz="2400" dirty="0">
                        <a:effectLst/>
                      </a:endParaRPr>
                    </a:p>
                  </a:txBody>
                  <a:tcPr marL="51466" marR="51466" marT="43340" marB="43340">
                    <a:lnL w="9525" cap="flat" cmpd="sng" algn="ctr">
                      <a:solidFill>
                        <a:srgbClr val="A9ABA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9ABA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9ABA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9ABA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7424934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90</TotalTime>
  <Words>191</Words>
  <Application>Microsoft Office PowerPoint</Application>
  <PresentationFormat>Широкоэкранный</PresentationFormat>
  <Paragraphs>40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Тема Office</vt:lpstr>
      <vt:lpstr>Выбор дат экзаменов основного периода </vt:lpstr>
      <vt:lpstr>Новое в Порядке ГИА -9</vt:lpstr>
      <vt:lpstr>Основные дни основного периода</vt:lpstr>
      <vt:lpstr>Резервные дни основного периода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Алла Конина</dc:creator>
  <cp:lastModifiedBy>Михаил Черепанов</cp:lastModifiedBy>
  <cp:revision>5</cp:revision>
  <dcterms:created xsi:type="dcterms:W3CDTF">2019-02-18T07:37:56Z</dcterms:created>
  <dcterms:modified xsi:type="dcterms:W3CDTF">2019-02-18T12:51:50Z</dcterms:modified>
</cp:coreProperties>
</file>