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10.jpeg" ContentType="image/jpeg"/>
  <Override PartName="/ppt/media/image5.jpeg" ContentType="image/jpeg"/>
  <Override PartName="/ppt/media/image11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.jpeg" ContentType="image/jpeg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9.xml" ContentType="application/vnd.openxmlformats-officedocument.presentationml.slide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6.xml.rels" ContentType="application/vnd.openxmlformats-package.relationships+xml"/>
  <Override PartName="/ppt/slides/_rels/slide1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5.xml.rels" ContentType="application/vnd.openxmlformats-package.relationships+xml"/>
  <Override PartName="/ppt/slides/_rels/slide10.xml.rels" ContentType="application/vnd.openxmlformats-package.relationships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5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</p:spPr>
      </p:sp>
      <p:sp>
        <p:nvSpPr>
          <p:cNvPr id="1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Четвертый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/>
          <p:cNvSpPr/>
          <p:nvPr/>
        </p:nvSpPr>
        <p:spPr>
          <a:xfrm>
            <a:off x="3124080" y="6356520"/>
            <a:ext cx="2894760" cy="364320"/>
          </a:xfrm>
          <a:prstGeom prst="rect">
            <a:avLst/>
          </a:prstGeom>
        </p:spPr>
      </p:sp>
      <p:sp>
        <p:nvSpPr>
          <p:cNvPr id="4" name="PlaceHolder 2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ru-RU"/>
              <a:t>Для правки текста заголовка щелкните мышью</a:t>
            </a:r>
            <a:endParaRPr/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452592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ru-RU"/>
              <a:t>Четвертый уровень структуры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ru-RU"/>
              <a:t>Восьмой уровень структуры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ru-RU"/>
              <a:t>Девятый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51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stomShape 1"/>
          <p:cNvSpPr/>
          <p:nvPr/>
        </p:nvSpPr>
        <p:spPr>
          <a:xfrm>
            <a:off x="685800" y="2130480"/>
            <a:ext cx="7771680" cy="1469160"/>
          </a:xfrm>
          <a:prstGeom prst="rect">
            <a:avLst/>
          </a:prstGeom>
        </p:spPr>
      </p:sp>
      <p:sp>
        <p:nvSpPr>
          <p:cNvPr id="7" name="CustomShape 2"/>
          <p:cNvSpPr/>
          <p:nvPr/>
        </p:nvSpPr>
        <p:spPr>
          <a:xfrm>
            <a:off x="1371600" y="3886200"/>
            <a:ext cx="6400080" cy="1751760"/>
          </a:xfrm>
          <a:prstGeom prst="rect">
            <a:avLst/>
          </a:prstGeom>
        </p:spPr>
      </p:sp>
      <p:pic>
        <p:nvPicPr>
          <p:cNvPr descr="" id="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9" name="CustomShape 3"/>
          <p:cNvSpPr/>
          <p:nvPr/>
        </p:nvSpPr>
        <p:spPr>
          <a:xfrm>
            <a:off x="357120" y="1428840"/>
            <a:ext cx="6786000" cy="283320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ru-RU" sz="3600">
                <a:solidFill>
                  <a:srgbClr val="c00000"/>
                </a:solidFill>
                <a:latin typeface="Calibri"/>
              </a:rPr>
              <a:t>Конструктивная  деятельность и техническое творчество дошкольников через LEGO-конструирование</a:t>
            </a:r>
            <a:endParaRPr/>
          </a:p>
        </p:txBody>
      </p:sp>
      <p:sp>
        <p:nvSpPr>
          <p:cNvPr id="10" name="CustomShape 4"/>
          <p:cNvSpPr/>
          <p:nvPr/>
        </p:nvSpPr>
        <p:spPr>
          <a:xfrm>
            <a:off x="1571760" y="4214880"/>
            <a:ext cx="4714200" cy="1187280"/>
          </a:xfrm>
          <a:prstGeom prst="rect">
            <a:avLst/>
          </a:prstGeom>
        </p:spPr>
        <p:txBody>
          <a:bodyPr bIns="45000" lIns="90000" rIns="90000" tIns="45000"/>
          <a:p>
            <a:r>
              <a:rPr lang="ru-RU">
                <a:solidFill>
                  <a:srgbClr val="c00000"/>
                </a:solidFill>
                <a:latin typeface="Calibri"/>
              </a:rPr>
              <a:t>Автор: воспитатель структурного подразделения МАОУ «Сервинская ООШ» «Детский сад  д. Малая Серва»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Надымова Татьяна Владимировна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4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46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200"/>
            <a:ext cx="9153000" cy="6864480"/>
          </a:xfrm>
          <a:prstGeom prst="rect">
            <a:avLst/>
          </a:prstGeom>
        </p:spPr>
      </p:pic>
      <p:pic>
        <p:nvPicPr>
          <p:cNvPr descr="" id="47" name=""/>
          <p:cNvPicPr/>
          <p:nvPr/>
        </p:nvPicPr>
        <p:blipFill>
          <a:blip r:embed=""/>
          <a:stretch>
            <a:fillRect/>
          </a:stretch>
        </p:blipFill>
        <p:spPr>
          <a:xfrm>
            <a:off x="42120" y="180000"/>
            <a:ext cx="7517880" cy="5400000"/>
          </a:xfrm>
          <a:prstGeom prst="rect">
            <a:avLst/>
          </a:prstGeom>
        </p:spPr>
      </p:pic>
    </p:spTree>
  </p:cSld>
  <p:timing>
    <p:tnLst>
      <p:par>
        <p:cTn dur="indefinite" id="5" nodeType="tmRoot" restart="never">
          <p:childTnLst>
            <p:seq>
              <p:cTn id="6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4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50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200"/>
            <a:ext cx="9153000" cy="6864480"/>
          </a:xfrm>
          <a:prstGeom prst="rect">
            <a:avLst/>
          </a:prstGeom>
        </p:spPr>
      </p:pic>
      <p:pic>
        <p:nvPicPr>
          <p:cNvPr descr="" id="51" name=""/>
          <p:cNvPicPr/>
          <p:nvPr/>
        </p:nvPicPr>
        <p:blipFill>
          <a:blip r:embed=""/>
          <a:stretch>
            <a:fillRect/>
          </a:stretch>
        </p:blipFill>
        <p:spPr>
          <a:xfrm>
            <a:off x="42120" y="180000"/>
            <a:ext cx="7517880" cy="5580000"/>
          </a:xfrm>
          <a:prstGeom prst="rect">
            <a:avLst/>
          </a:prstGeom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1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1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14" name="CustomShape 3"/>
          <p:cNvSpPr/>
          <p:nvPr/>
        </p:nvSpPr>
        <p:spPr>
          <a:xfrm>
            <a:off x="428760" y="1071720"/>
            <a:ext cx="6428520" cy="5027760"/>
          </a:xfrm>
          <a:prstGeom prst="rect">
            <a:avLst/>
          </a:prstGeom>
        </p:spPr>
        <p:txBody>
          <a:bodyPr bIns="45000" lIns="90000" rIns="90000" tIns="45000"/>
          <a:p>
            <a:r>
              <a:rPr b="1" lang="ru-RU">
                <a:solidFill>
                  <a:srgbClr val="c00000"/>
                </a:solidFill>
                <a:latin typeface="Calibri"/>
              </a:rPr>
              <a:t>Цель проекта</a:t>
            </a:r>
            <a:r>
              <a:rPr lang="ru-RU">
                <a:solidFill>
                  <a:srgbClr val="c00000"/>
                </a:solidFill>
                <a:latin typeface="Calibri"/>
              </a:rPr>
              <a:t>: построение системы развивающей работы через LEGO-конструирование.</a:t>
            </a:r>
            <a:endParaRPr/>
          </a:p>
          <a:p>
            <a:r>
              <a:rPr b="1" lang="ru-RU">
                <a:solidFill>
                  <a:srgbClr val="c00000"/>
                </a:solidFill>
                <a:latin typeface="Calibri"/>
              </a:rPr>
              <a:t>Задачи проекта: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1. Формировать у дошкольников познавательный интерес к конструированию.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2. Знакомить с возможностями LEGO-технологии .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3. Развивать у дошкольников интерес к моделированию и конструированию, к техническому творчеству.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4. Формировать пространственное мышление, умение анализировать предмет, выделять его характерные особенности, основные части, устанавливать связь между их назначением и строением.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5. Формировать предпосылки учебной деятельности: умение и желание трудиться, выполнять задания в соответствии с инструкцией и поставленной целью, планировать будущую работу, доводить начатое дело до конца.</a:t>
            </a:r>
            <a:endParaRPr/>
          </a:p>
          <a:p>
            <a:r>
              <a:rPr lang="ru-RU">
                <a:solidFill>
                  <a:srgbClr val="c00000"/>
                </a:solidFill>
                <a:latin typeface="Calibri"/>
              </a:rPr>
              <a:t>6. Воспитывать толерантность друг к другу.</a:t>
            </a:r>
            <a:endParaRPr/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1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17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18" name="CustomShape 3"/>
          <p:cNvSpPr/>
          <p:nvPr/>
        </p:nvSpPr>
        <p:spPr>
          <a:xfrm>
            <a:off x="571320" y="428760"/>
            <a:ext cx="6786000" cy="517896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ru-RU" sz="2800">
                <a:solidFill>
                  <a:srgbClr val="c00000"/>
                </a:solidFill>
                <a:latin typeface="Calibri"/>
              </a:rPr>
              <a:t>Инновационные технологии</a:t>
            </a:r>
            <a:endParaRPr/>
          </a:p>
          <a:p>
            <a:pPr algn="just"/>
            <a:r>
              <a:rPr b="1" lang="ru-RU" sz="2800">
                <a:solidFill>
                  <a:srgbClr val="c00000"/>
                </a:solidFill>
                <a:latin typeface="Calibri"/>
              </a:rPr>
              <a:t> 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Здоровьесберегающие технологии   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Проектная деятельность 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Развивающие технологии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Коррекционные технологии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Информационные технологии 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Игровая технология </a:t>
            </a:r>
            <a:endParaRPr/>
          </a:p>
          <a:p>
            <a:pPr algn="just">
              <a:buSzPct val="45000"/>
              <a:buFont typeface="Arial"/>
              <a:buChar char="•"/>
            </a:pPr>
            <a:r>
              <a:rPr lang="ru-RU" sz="2800">
                <a:solidFill>
                  <a:srgbClr val="c00000"/>
                </a:solidFill>
                <a:latin typeface="Calibri"/>
              </a:rPr>
              <a:t>Технология создания предметно-развивающей среды в ДОУ</a:t>
            </a:r>
            <a:endParaRPr/>
          </a:p>
          <a:p>
            <a:endParaRPr/>
          </a:p>
          <a:p>
            <a:endParaRPr/>
          </a:p>
          <a:p>
            <a:endParaRPr/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2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21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22" name="CustomShape 3"/>
          <p:cNvSpPr/>
          <p:nvPr/>
        </p:nvSpPr>
        <p:spPr>
          <a:xfrm>
            <a:off x="571320" y="928800"/>
            <a:ext cx="5643000" cy="405144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ru-RU" sz="2800">
                <a:solidFill>
                  <a:srgbClr val="c00000"/>
                </a:solidFill>
                <a:latin typeface="Calibri"/>
              </a:rPr>
              <a:t>Этапы работы</a:t>
            </a:r>
            <a:endParaRPr/>
          </a:p>
          <a:p>
            <a:pPr algn="just"/>
            <a:r>
              <a:rPr b="1" lang="ru-RU" sz="2800">
                <a:solidFill>
                  <a:srgbClr val="c00000"/>
                </a:solidFill>
                <a:latin typeface="Calibri"/>
              </a:rPr>
              <a:t>1 этап</a:t>
            </a:r>
            <a:r>
              <a:rPr lang="ru-RU" sz="2800">
                <a:solidFill>
                  <a:srgbClr val="c00000"/>
                </a:solidFill>
                <a:latin typeface="Calibri"/>
              </a:rPr>
              <a:t>  включает:   создание творческой группы по реализации проекта и материально-технических условий; приобретение конструкторов LEGO;  и разработку плана мероприятий.</a:t>
            </a:r>
            <a:endParaRPr/>
          </a:p>
          <a:p>
            <a:endParaRPr/>
          </a:p>
          <a:p>
            <a:endParaRPr/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2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25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26" name="CustomShape 3"/>
          <p:cNvSpPr/>
          <p:nvPr/>
        </p:nvSpPr>
        <p:spPr>
          <a:xfrm>
            <a:off x="428760" y="1143000"/>
            <a:ext cx="6428520" cy="4753440"/>
          </a:xfrm>
          <a:prstGeom prst="rect">
            <a:avLst/>
          </a:prstGeom>
        </p:spPr>
        <p:txBody>
          <a:bodyPr bIns="45000" lIns="90000" rIns="90000" tIns="45000"/>
          <a:p>
            <a:pPr algn="ctr"/>
            <a:r>
              <a:rPr b="1" lang="ru-RU">
                <a:solidFill>
                  <a:srgbClr val="c00000"/>
                </a:solidFill>
                <a:latin typeface="Calibri"/>
              </a:rPr>
              <a:t>Этапы работы</a:t>
            </a:r>
            <a:endParaRPr/>
          </a:p>
          <a:p>
            <a:pPr algn="just"/>
            <a:r>
              <a:rPr b="1" lang="ru-RU">
                <a:solidFill>
                  <a:srgbClr val="c00000"/>
                </a:solidFill>
                <a:latin typeface="Calibri"/>
              </a:rPr>
              <a:t> </a:t>
            </a:r>
            <a:r>
              <a:rPr b="1" lang="ru-RU">
                <a:solidFill>
                  <a:srgbClr val="c00000"/>
                </a:solidFill>
                <a:latin typeface="Calibri"/>
              </a:rPr>
              <a:t>2 этап</a:t>
            </a:r>
            <a:r>
              <a:rPr lang="ru-RU">
                <a:solidFill>
                  <a:srgbClr val="c00000"/>
                </a:solidFill>
                <a:latin typeface="Calibri"/>
              </a:rPr>
              <a:t> (практический) работа творческой группы; интеграция LEGO-конструирования с различными образовательными областями; разработка методических материалов (технологические карты по LEGO-конструированию, серии тематических блоков проекта, методические пособия для работы с дошкольниками); планирование совместной деятельности по LEGO-конструированию и формам организации обучения; организация мероприятий (развлечений, соревнований) по LEGO-конструированию; организация взаимодействия с родителями, вовлечение их в образовательную деятельность через создание совместных работ; создание мультимедийных презентаций по темам; организация совместных мероприятий с социальными партнерами.</a:t>
            </a:r>
            <a:endParaRPr/>
          </a:p>
          <a:p>
            <a:endParaRPr/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2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29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3280" cy="6857280"/>
          </a:xfrm>
          <a:prstGeom prst="rect">
            <a:avLst/>
          </a:prstGeom>
        </p:spPr>
      </p:pic>
      <p:sp>
        <p:nvSpPr>
          <p:cNvPr id="30" name="CustomShape 3"/>
          <p:cNvSpPr/>
          <p:nvPr/>
        </p:nvSpPr>
        <p:spPr>
          <a:xfrm>
            <a:off x="142920" y="928800"/>
            <a:ext cx="6285960" cy="3718440"/>
          </a:xfrm>
          <a:prstGeom prst="rect">
            <a:avLst/>
          </a:prstGeom>
        </p:spPr>
        <p:txBody>
          <a:bodyPr bIns="45000" lIns="90000" rIns="90000" tIns="45000"/>
          <a:p>
            <a:r>
              <a:rPr b="1" lang="ru-RU" sz="2000">
                <a:solidFill>
                  <a:srgbClr val="c00000"/>
                </a:solidFill>
                <a:latin typeface="Calibri"/>
              </a:rPr>
              <a:t>3 этап</a:t>
            </a:r>
            <a:r>
              <a:rPr lang="ru-RU" sz="2000">
                <a:solidFill>
                  <a:srgbClr val="c00000"/>
                </a:solidFill>
                <a:latin typeface="Calibri"/>
              </a:rPr>
              <a:t> (обобщающий) предполагает подведение итогов работы по внедрению LEGO-конструирования в ДОО; анализ достижения цели и решения задач, обозначенных в проекте; презентацию проекта «LEGO-конструирование в развитии детей дошкольного возраста»; оформление и трансляцию передового опыта работы детского сада по проекту; информирование общественности через сайт ДОО о ходе, результатах работы организации по проекту.</a:t>
            </a:r>
            <a:endParaRPr/>
          </a:p>
          <a:p>
            <a:endParaRPr/>
          </a:p>
        </p:txBody>
      </p:sp>
    </p:spTree>
  </p:cSld>
  <p:timing>
    <p:tnLst>
      <p:par>
        <p:cTn dur="indefinite" id="3" nodeType="tmRoot" restart="never">
          <p:childTnLst>
            <p:seq>
              <p:cTn id="4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3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33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200"/>
            <a:ext cx="9153000" cy="6864480"/>
          </a:xfrm>
          <a:prstGeom prst="rect">
            <a:avLst/>
          </a:prstGeom>
        </p:spPr>
      </p:pic>
      <p:sp>
        <p:nvSpPr>
          <p:cNvPr id="34" name="CustomShape 3"/>
          <p:cNvSpPr/>
          <p:nvPr/>
        </p:nvSpPr>
        <p:spPr>
          <a:xfrm>
            <a:off x="500040" y="857160"/>
            <a:ext cx="5857200" cy="364320"/>
          </a:xfrm>
          <a:prstGeom prst="rect">
            <a:avLst/>
          </a:prstGeom>
        </p:spPr>
        <p:txBody>
          <a:bodyPr bIns="45000" lIns="90000" rIns="90000" tIns="45000"/>
          <a:p>
            <a:r>
              <a:rPr b="1" lang="ru-RU">
                <a:solidFill>
                  <a:srgbClr val="c00000"/>
                </a:solidFill>
                <a:latin typeface="Calibri"/>
              </a:rPr>
              <a:t>3 этап</a:t>
            </a:r>
            <a:r>
              <a:rPr lang="ru-RU">
                <a:solidFill>
                  <a:srgbClr val="c00000"/>
                </a:solidFill>
                <a:latin typeface="Calibri"/>
              </a:rPr>
              <a:t> Детские работы</a:t>
            </a:r>
            <a:endParaRPr/>
          </a:p>
        </p:txBody>
      </p:sp>
      <p:pic>
        <p:nvPicPr>
          <p:cNvPr descr="" id="35" name=""/>
          <p:cNvPicPr/>
          <p:nvPr/>
        </p:nvPicPr>
        <p:blipFill>
          <a:blip r:embed=""/>
          <a:stretch>
            <a:fillRect/>
          </a:stretch>
        </p:blipFill>
        <p:spPr>
          <a:xfrm>
            <a:off x="360000" y="1260000"/>
            <a:ext cx="7200000" cy="4140000"/>
          </a:xfrm>
          <a:prstGeom prst="rect">
            <a:avLst/>
          </a:prstGeom>
        </p:spPr>
      </p:pic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3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38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200"/>
            <a:ext cx="9153000" cy="6864480"/>
          </a:xfrm>
          <a:prstGeom prst="rect">
            <a:avLst/>
          </a:prstGeom>
        </p:spPr>
      </p:pic>
      <p:pic>
        <p:nvPicPr>
          <p:cNvPr descr="" id="39" name=""/>
          <p:cNvPicPr/>
          <p:nvPr/>
        </p:nvPicPr>
        <p:blipFill>
          <a:blip r:embed=""/>
          <a:stretch>
            <a:fillRect/>
          </a:stretch>
        </p:blipFill>
        <p:spPr>
          <a:xfrm>
            <a:off x="42120" y="720000"/>
            <a:ext cx="7517880" cy="4860000"/>
          </a:xfrm>
          <a:prstGeom prst="rect">
            <a:avLst/>
          </a:prstGeom>
        </p:spPr>
      </p:pic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</p:spPr>
      </p:sp>
      <p:sp>
        <p:nvSpPr>
          <p:cNvPr id="4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</p:spPr>
      </p:sp>
      <p:pic>
        <p:nvPicPr>
          <p:cNvPr descr="" id="42" name="Picture 2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-7200"/>
            <a:ext cx="9153000" cy="6864480"/>
          </a:xfrm>
          <a:prstGeom prst="rect">
            <a:avLst/>
          </a:prstGeom>
        </p:spPr>
      </p:pic>
      <p:pic>
        <p:nvPicPr>
          <p:cNvPr descr="" id="43" name=""/>
          <p:cNvPicPr/>
          <p:nvPr/>
        </p:nvPicPr>
        <p:blipFill>
          <a:blip r:embed=""/>
          <a:stretch>
            <a:fillRect/>
          </a:stretch>
        </p:blipFill>
        <p:spPr>
          <a:xfrm>
            <a:off x="42120" y="540000"/>
            <a:ext cx="7697880" cy="5040000"/>
          </a:xfrm>
          <a:prstGeom prst="rect">
            <a:avLst/>
          </a:prstGeom>
        </p:spPr>
      </p:pic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